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6858000" cx="12192000"/>
  <p:notesSz cx="6858000" cy="9144000"/>
  <p:embeddedFontLst>
    <p:embeddedFont>
      <p:font typeface="Roboto Thin"/>
      <p:regular r:id="rId29"/>
      <p:bold r:id="rId30"/>
      <p:italic r:id="rId31"/>
      <p:boldItalic r:id="rId32"/>
    </p:embeddedFont>
    <p:embeddedFont>
      <p:font typeface="Roboto Black"/>
      <p:bold r:id="rId33"/>
      <p:boldItalic r:id="rId34"/>
    </p:embeddedFont>
    <p:embeddedFont>
      <p:font typeface="Roboto"/>
      <p:regular r:id="rId35"/>
      <p:bold r:id="rId36"/>
      <p:italic r:id="rId37"/>
      <p:boldItalic r:id="rId38"/>
    </p:embeddedFont>
    <p:embeddedFont>
      <p:font typeface="Roboto Medium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73">
          <p15:clr>
            <a:srgbClr val="A4A3A4"/>
          </p15:clr>
        </p15:guide>
        <p15:guide id="2" pos="244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3" roundtripDataSignature="AMtx7mhep5R4P0vRQAaZQcS7YZYzFXer0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55B78C6-1991-4009-8B4F-F8456E55527A}">
  <a:tblStyle styleId="{E55B78C6-1991-4009-8B4F-F8456E55527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73" orient="horz"/>
        <p:guide pos="24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bold.fntdata"/><Relationship Id="rId20" Type="http://schemas.openxmlformats.org/officeDocument/2006/relationships/slide" Target="slides/slide14.xml"/><Relationship Id="rId42" Type="http://schemas.openxmlformats.org/officeDocument/2006/relationships/font" Target="fonts/RobotoMedium-boldItalic.fntdata"/><Relationship Id="rId41" Type="http://schemas.openxmlformats.org/officeDocument/2006/relationships/font" Target="fonts/RobotoMedium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customschemas.google.com/relationships/presentationmetadata" Target="meta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Thin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italic.fntdata"/><Relationship Id="rId30" Type="http://schemas.openxmlformats.org/officeDocument/2006/relationships/font" Target="fonts/RobotoThin-bold.fntdata"/><Relationship Id="rId11" Type="http://schemas.openxmlformats.org/officeDocument/2006/relationships/slide" Target="slides/slide5.xml"/><Relationship Id="rId33" Type="http://schemas.openxmlformats.org/officeDocument/2006/relationships/font" Target="fonts/RobotoBlack-bold.fntdata"/><Relationship Id="rId10" Type="http://schemas.openxmlformats.org/officeDocument/2006/relationships/slide" Target="slides/slide4.xml"/><Relationship Id="rId32" Type="http://schemas.openxmlformats.org/officeDocument/2006/relationships/font" Target="fonts/RobotoThin-boldItalic.fntdata"/><Relationship Id="rId13" Type="http://schemas.openxmlformats.org/officeDocument/2006/relationships/slide" Target="slides/slide7.xml"/><Relationship Id="rId35" Type="http://schemas.openxmlformats.org/officeDocument/2006/relationships/font" Target="fonts/Roboto-regular.fntdata"/><Relationship Id="rId12" Type="http://schemas.openxmlformats.org/officeDocument/2006/relationships/slide" Target="slides/slide6.xml"/><Relationship Id="rId34" Type="http://schemas.openxmlformats.org/officeDocument/2006/relationships/font" Target="fonts/RobotoBlack-boldItalic.fntdata"/><Relationship Id="rId15" Type="http://schemas.openxmlformats.org/officeDocument/2006/relationships/slide" Target="slides/slide9.xml"/><Relationship Id="rId37" Type="http://schemas.openxmlformats.org/officeDocument/2006/relationships/font" Target="fonts/Roboto-italic.fntdata"/><Relationship Id="rId14" Type="http://schemas.openxmlformats.org/officeDocument/2006/relationships/slide" Target="slides/slide8.xml"/><Relationship Id="rId36" Type="http://schemas.openxmlformats.org/officeDocument/2006/relationships/font" Target="fonts/Roboto-bold.fntdata"/><Relationship Id="rId17" Type="http://schemas.openxmlformats.org/officeDocument/2006/relationships/slide" Target="slides/slide11.xml"/><Relationship Id="rId39" Type="http://schemas.openxmlformats.org/officeDocument/2006/relationships/font" Target="fonts/RobotoMedium-regular.fntdata"/><Relationship Id="rId16" Type="http://schemas.openxmlformats.org/officeDocument/2006/relationships/slide" Target="slides/slide10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i.com/lit/ds/symlink/ads1299.pdf?ts=1605462363116&amp;ref_url=https%253A%252F%252Fwww.ti.com%252Fproduct%252FADS1299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bbcc3ef9f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" name="Google Shape;77;gbbcc3ef9f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bbcc3ef9fc_0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bbcc3ef9fc_0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[4] https://www.ncbi.nlm.nih.gov/pmc/articles/PMC5619208/</a:t>
            </a:r>
            <a:endParaRPr/>
          </a:p>
        </p:txBody>
      </p:sp>
      <p:sp>
        <p:nvSpPr>
          <p:cNvPr id="200" name="Google Shape;200;gbbcc3ef9fc_0_1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bbcc3ef9fc_0_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bbcc3ef9fc_0_1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" name="Google Shape;209;gbbcc3ef9fc_0_1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bbcc3ef9fc_0_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bbcc3ef9fc_0_1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https://www.ti.com/lit/ds/symlink/ads1299.pdf?ts=1605462363116&amp;ref_url=https%253A%252F%252Fwww.ti.com%252Fproduct%252FADS1299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</p:txBody>
      </p:sp>
      <p:sp>
        <p:nvSpPr>
          <p:cNvPr id="217" name="Google Shape;217;gbbcc3ef9fc_0_1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bbcc3ef9fc_0_1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bbcc3ef9fc_0_1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1" name="Google Shape;251;gbbcc3ef9fc_0_1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bbcc3ef9fc_0_1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bbcc3ef9fc_0_1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" name="Google Shape;260;gbbcc3ef9fc_0_1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bbcc3ef9fc_0_1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bbcc3ef9fc_0_1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3" name="Google Shape;273;gbbcc3ef9fc_0_1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bbcc3ef9fc_0_2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bbcc3ef9fc_0_2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2" name="Google Shape;282;gbbcc3ef9fc_0_2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bbcc3ef9fc_0_2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bbcc3ef9fc_0_2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1" name="Google Shape;291;gbbcc3ef9fc_0_2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bbcc3ef9fc_0_2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bbcc3ef9fc_0_2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9" name="Google Shape;299;gbbcc3ef9fc_0_2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bbcc3ef9fc_0_2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bbcc3ef9fc_0_2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8" name="Google Shape;308;gbbcc3ef9fc_0_2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b44b98639f_0_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b44b98639f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bbcc3ef9fc_0_2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gbbcc3ef9fc_0_2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8" name="Google Shape;318;gbbcc3ef9fc_0_2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bbcc3ef9fc_0_2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&gt;make clearer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&gt;be more specific with step by step (include energy and time needed for each step)</a:t>
            </a:r>
            <a:endParaRPr/>
          </a:p>
        </p:txBody>
      </p:sp>
      <p:sp>
        <p:nvSpPr>
          <p:cNvPr id="336" name="Google Shape;336;gbbcc3ef9fc_0_2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bbcc3ef9fc_0_2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bbcc3ef9fc_0_2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&gt;sub-banding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&gt;spectrograms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&gt;spatio temporal output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&gt;match filters sub one second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	&gt;become metrics in your classifiers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&gt;look into EEG open source data to play with data in matlab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&gt;get a meeting with the team</a:t>
            </a:r>
            <a:endParaRPr/>
          </a:p>
        </p:txBody>
      </p:sp>
      <p:sp>
        <p:nvSpPr>
          <p:cNvPr id="359" name="Google Shape;359;gbbcc3ef9fc_0_2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cb58823a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bcb58823a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0" name="Google Shape;150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bbcc3ef9fc_0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bbcc3ef9fc_0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gbbcc3ef9fc_0_1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ba48eb2633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ba48eb2633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gba48eb2633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bbcc3ef9fc_0_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bbcc3ef9fc_0_1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" name="Google Shape;190;gbbcc3ef9fc_0_1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bbcc3ef9fc_0_12"/>
          <p:cNvSpPr txBox="1"/>
          <p:nvPr>
            <p:ph idx="1" type="subTitle"/>
          </p:nvPr>
        </p:nvSpPr>
        <p:spPr>
          <a:xfrm>
            <a:off x="4024461" y="3793068"/>
            <a:ext cx="6795900" cy="16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gbbcc3ef9fc_0_12"/>
          <p:cNvSpPr txBox="1"/>
          <p:nvPr>
            <p:ph type="ctrTitle"/>
          </p:nvPr>
        </p:nvSpPr>
        <p:spPr>
          <a:xfrm>
            <a:off x="4024462" y="333633"/>
            <a:ext cx="6795900" cy="345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4200"/>
              <a:buFont typeface="Arial"/>
              <a:buNone/>
              <a:defRPr b="1" i="0" sz="4200" u="none" cap="none" strike="noStrike">
                <a:solidFill>
                  <a:srgbClr val="A7934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/>
          <p:nvPr>
            <p:ph type="title"/>
          </p:nvPr>
        </p:nvSpPr>
        <p:spPr>
          <a:xfrm rot="5400000">
            <a:off x="7590632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9"/>
          <p:cNvSpPr txBox="1"/>
          <p:nvPr>
            <p:ph idx="1" type="body"/>
          </p:nvPr>
        </p:nvSpPr>
        <p:spPr>
          <a:xfrm rot="5400000">
            <a:off x="1875632" y="-1129506"/>
            <a:ext cx="5811838" cy="88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0" type="dt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1" type="ftr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81001" y="1235113"/>
            <a:ext cx="5617633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0" name="Google Shape;20;p4"/>
          <p:cNvSpPr txBox="1"/>
          <p:nvPr>
            <p:ph idx="2" type="body"/>
          </p:nvPr>
        </p:nvSpPr>
        <p:spPr>
          <a:xfrm>
            <a:off x="381001" y="2078657"/>
            <a:ext cx="5617633" cy="41110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3" type="body"/>
          </p:nvPr>
        </p:nvSpPr>
        <p:spPr>
          <a:xfrm>
            <a:off x="6172200" y="1235113"/>
            <a:ext cx="563880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2" name="Google Shape;22;p4"/>
          <p:cNvSpPr txBox="1"/>
          <p:nvPr>
            <p:ph idx="4" type="body"/>
          </p:nvPr>
        </p:nvSpPr>
        <p:spPr>
          <a:xfrm>
            <a:off x="6172200" y="2078657"/>
            <a:ext cx="5638800" cy="41110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0" type="dt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1" type="ftr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4"/>
          <p:cNvSpPr txBox="1"/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0" type="dt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1" type="ftr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bbcc3ef9fc_0_108"/>
          <p:cNvSpPr txBox="1"/>
          <p:nvPr>
            <p:ph idx="1" type="body"/>
          </p:nvPr>
        </p:nvSpPr>
        <p:spPr>
          <a:xfrm>
            <a:off x="381000" y="1215484"/>
            <a:ext cx="11430000" cy="45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gbbcc3ef9fc_0_108"/>
          <p:cNvSpPr txBox="1"/>
          <p:nvPr>
            <p:ph idx="10" type="dt"/>
          </p:nvPr>
        </p:nvSpPr>
        <p:spPr>
          <a:xfrm>
            <a:off x="381000" y="581183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gbbcc3ef9fc_0_108"/>
          <p:cNvSpPr txBox="1"/>
          <p:nvPr>
            <p:ph idx="11" type="ftr"/>
          </p:nvPr>
        </p:nvSpPr>
        <p:spPr>
          <a:xfrm>
            <a:off x="3126154" y="5811839"/>
            <a:ext cx="594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gbbcc3ef9fc_0_108"/>
          <p:cNvSpPr txBox="1"/>
          <p:nvPr>
            <p:ph idx="12" type="sldNum"/>
          </p:nvPr>
        </p:nvSpPr>
        <p:spPr>
          <a:xfrm>
            <a:off x="9067800" y="581183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gbbcc3ef9fc_0_108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bbcc3ef9fc_0_346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gbbcc3ef9fc_0_346"/>
          <p:cNvSpPr txBox="1"/>
          <p:nvPr>
            <p:ph idx="1" type="body"/>
          </p:nvPr>
        </p:nvSpPr>
        <p:spPr>
          <a:xfrm>
            <a:off x="379048" y="1215483"/>
            <a:ext cx="5615400" cy="49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gbbcc3ef9fc_0_346"/>
          <p:cNvSpPr txBox="1"/>
          <p:nvPr>
            <p:ph idx="2" type="body"/>
          </p:nvPr>
        </p:nvSpPr>
        <p:spPr>
          <a:xfrm>
            <a:off x="6197600" y="1215483"/>
            <a:ext cx="5613300" cy="49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gbbcc3ef9fc_0_346"/>
          <p:cNvSpPr txBox="1"/>
          <p:nvPr>
            <p:ph idx="10" type="dt"/>
          </p:nvPr>
        </p:nvSpPr>
        <p:spPr>
          <a:xfrm>
            <a:off x="381000" y="581183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gbbcc3ef9fc_0_346"/>
          <p:cNvSpPr txBox="1"/>
          <p:nvPr>
            <p:ph idx="11" type="ftr"/>
          </p:nvPr>
        </p:nvSpPr>
        <p:spPr>
          <a:xfrm>
            <a:off x="3126154" y="5811839"/>
            <a:ext cx="594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gbbcc3ef9fc_0_346"/>
          <p:cNvSpPr txBox="1"/>
          <p:nvPr>
            <p:ph idx="12" type="sldNum"/>
          </p:nvPr>
        </p:nvSpPr>
        <p:spPr>
          <a:xfrm>
            <a:off x="9067800" y="581183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idx="10" type="dt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1" type="ftr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/>
          <p:nvPr>
            <p:ph type="title"/>
          </p:nvPr>
        </p:nvSpPr>
        <p:spPr>
          <a:xfrm>
            <a:off x="381001" y="457200"/>
            <a:ext cx="393276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6"/>
          <p:cNvSpPr txBox="1"/>
          <p:nvPr>
            <p:ph idx="1" type="body"/>
          </p:nvPr>
        </p:nvSpPr>
        <p:spPr>
          <a:xfrm>
            <a:off x="4313768" y="457201"/>
            <a:ext cx="7497233" cy="540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2" name="Google Shape;52;p16"/>
          <p:cNvSpPr txBox="1"/>
          <p:nvPr>
            <p:ph idx="2" type="body"/>
          </p:nvPr>
        </p:nvSpPr>
        <p:spPr>
          <a:xfrm>
            <a:off x="381001" y="2274849"/>
            <a:ext cx="3932767" cy="3594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3" name="Google Shape;53;p16"/>
          <p:cNvSpPr txBox="1"/>
          <p:nvPr>
            <p:ph idx="10" type="dt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6"/>
          <p:cNvSpPr txBox="1"/>
          <p:nvPr>
            <p:ph idx="11" type="ftr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6"/>
          <p:cNvSpPr txBox="1"/>
          <p:nvPr>
            <p:ph idx="12" type="sldNum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7"/>
          <p:cNvSpPr txBox="1"/>
          <p:nvPr>
            <p:ph type="title"/>
          </p:nvPr>
        </p:nvSpPr>
        <p:spPr>
          <a:xfrm>
            <a:off x="381001" y="457200"/>
            <a:ext cx="393276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7"/>
          <p:cNvSpPr/>
          <p:nvPr>
            <p:ph idx="2" type="pic"/>
          </p:nvPr>
        </p:nvSpPr>
        <p:spPr>
          <a:xfrm>
            <a:off x="4313768" y="457201"/>
            <a:ext cx="7497233" cy="540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7"/>
          <p:cNvSpPr txBox="1"/>
          <p:nvPr>
            <p:ph idx="1" type="body"/>
          </p:nvPr>
        </p:nvSpPr>
        <p:spPr>
          <a:xfrm>
            <a:off x="381001" y="2274849"/>
            <a:ext cx="3932767" cy="3594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0" name="Google Shape;60;p17"/>
          <p:cNvSpPr txBox="1"/>
          <p:nvPr>
            <p:ph idx="10" type="dt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7"/>
          <p:cNvSpPr txBox="1"/>
          <p:nvPr>
            <p:ph idx="11" type="ftr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7"/>
          <p:cNvSpPr txBox="1"/>
          <p:nvPr>
            <p:ph idx="12" type="sldNum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8"/>
          <p:cNvSpPr txBox="1"/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8"/>
          <p:cNvSpPr txBox="1"/>
          <p:nvPr>
            <p:ph idx="1" type="body"/>
          </p:nvPr>
        </p:nvSpPr>
        <p:spPr>
          <a:xfrm rot="5400000">
            <a:off x="3797823" y="-2201338"/>
            <a:ext cx="4596355" cy="114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18"/>
          <p:cNvSpPr txBox="1"/>
          <p:nvPr>
            <p:ph idx="10" type="dt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11" type="ftr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8"/>
          <p:cNvSpPr txBox="1"/>
          <p:nvPr>
            <p:ph idx="12" type="sldNum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A7934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0"/>
          <p:cNvSpPr txBox="1"/>
          <p:nvPr>
            <p:ph idx="1" type="body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0"/>
          <p:cNvSpPr txBox="1"/>
          <p:nvPr>
            <p:ph idx="10" type="dt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0"/>
          <p:cNvSpPr txBox="1"/>
          <p:nvPr>
            <p:ph idx="11" type="ftr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0"/>
          <p:cNvSpPr txBox="1"/>
          <p:nvPr>
            <p:ph idx="12" type="sldNum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jpg"/><Relationship Id="rId4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8.png"/><Relationship Id="rId7" Type="http://schemas.openxmlformats.org/officeDocument/2006/relationships/image" Target="../media/image3.png"/><Relationship Id="rId8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Relationship Id="rId4" Type="http://schemas.openxmlformats.org/officeDocument/2006/relationships/image" Target="../media/image25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Relationship Id="rId5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8.png"/><Relationship Id="rId7" Type="http://schemas.openxmlformats.org/officeDocument/2006/relationships/image" Target="../media/image3.png"/><Relationship Id="rId8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13.png"/><Relationship Id="rId8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8.png"/><Relationship Id="rId7" Type="http://schemas.openxmlformats.org/officeDocument/2006/relationships/image" Target="../media/image3.png"/><Relationship Id="rId8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bcc3ef9fc_0_0"/>
          <p:cNvSpPr txBox="1"/>
          <p:nvPr>
            <p:ph idx="1" type="subTitle"/>
          </p:nvPr>
        </p:nvSpPr>
        <p:spPr>
          <a:xfrm>
            <a:off x="3955286" y="3615193"/>
            <a:ext cx="6795900" cy="16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</a:pPr>
            <a:r>
              <a:rPr i="0" lang="en-US" sz="1800" u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John Tarasidis - EE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</a:pPr>
            <a:r>
              <a:rPr i="0" lang="en-US" sz="1800" u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Brian Sang - CompE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</a:pPr>
            <a:r>
              <a:rPr i="0" lang="en-US" sz="1800" u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Sean Kim - EE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</a:pPr>
            <a:r>
              <a:rPr i="0" lang="en-US" sz="1800" u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Michael Lee - CompE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</a:pPr>
            <a:r>
              <a:rPr i="0" lang="en-US" sz="1800" u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Jonathan Park - EE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</a:pPr>
            <a:r>
              <a:rPr i="0" lang="en-US" sz="1800" u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Dale Shober - BME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br>
              <a:rPr lang="en-US"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gbbcc3ef9fc_0_0"/>
          <p:cNvSpPr txBox="1"/>
          <p:nvPr>
            <p:ph type="ctrTitle"/>
          </p:nvPr>
        </p:nvSpPr>
        <p:spPr>
          <a:xfrm>
            <a:off x="3955287" y="235458"/>
            <a:ext cx="6795900" cy="345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4000"/>
              <a:buFont typeface="Arial"/>
              <a:buNone/>
            </a:pPr>
            <a:r>
              <a:rPr lang="en-US" sz="4000"/>
              <a:t>Automatic Concussion Evaluation (ACE)</a:t>
            </a:r>
            <a:endParaRPr sz="7200"/>
          </a:p>
        </p:txBody>
      </p:sp>
      <p:pic>
        <p:nvPicPr>
          <p:cNvPr id="81" name="Google Shape;81;gbbcc3ef9fc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00921" y="6085078"/>
            <a:ext cx="3050708" cy="69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gbbcc3ef9fc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52575" y="6085078"/>
            <a:ext cx="2962850" cy="6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bbcc3ef9fc_0_0"/>
          <p:cNvSpPr txBox="1"/>
          <p:nvPr/>
        </p:nvSpPr>
        <p:spPr>
          <a:xfrm>
            <a:off x="2974450" y="6085075"/>
            <a:ext cx="251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Thank you to our sponsors: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" name="Google Shape;84;gbbcc3ef9fc_0_0"/>
          <p:cNvPicPr preferRelativeResize="0"/>
          <p:nvPr/>
        </p:nvPicPr>
        <p:blipFill rotWithShape="1">
          <a:blip r:embed="rId6">
            <a:alphaModFix/>
          </a:blip>
          <a:srcRect b="13203" l="0" r="0" t="15504"/>
          <a:stretch/>
        </p:blipFill>
        <p:spPr>
          <a:xfrm>
            <a:off x="3844475" y="1413075"/>
            <a:ext cx="6781800" cy="228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bbcc3ef9fc_0_130"/>
          <p:cNvSpPr txBox="1"/>
          <p:nvPr>
            <p:ph idx="1" type="body"/>
          </p:nvPr>
        </p:nvSpPr>
        <p:spPr>
          <a:xfrm>
            <a:off x="381000" y="1215484"/>
            <a:ext cx="11430000" cy="45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Electroencephalogram (EEG) analysis compared to neurological exams</a:t>
            </a:r>
            <a:r>
              <a:rPr baseline="30000" lang="en-US" sz="2400"/>
              <a:t>[5]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EEG analysis is shown to be</a:t>
            </a:r>
            <a:r>
              <a:rPr b="1" lang="en-US"/>
              <a:t> more sensitive </a:t>
            </a:r>
            <a:r>
              <a:rPr lang="en-US"/>
              <a:t>than qualitative neurological exams</a:t>
            </a:r>
            <a:endParaRPr/>
          </a:p>
          <a:p>
            <a:pPr indent="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03" name="Google Shape;203;gbbcc3ef9fc_0_130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100"/>
              <a:buFont typeface="Arial"/>
              <a:buNone/>
            </a:pPr>
            <a:r>
              <a:rPr lang="en-US" sz="3100"/>
              <a:t>A Sensitive Tool for the Quantitative Screening of Head Injuries</a:t>
            </a:r>
            <a:endParaRPr/>
          </a:p>
        </p:txBody>
      </p:sp>
      <p:sp>
        <p:nvSpPr>
          <p:cNvPr id="204" name="Google Shape;204;gbbcc3ef9fc_0_130"/>
          <p:cNvSpPr txBox="1"/>
          <p:nvPr/>
        </p:nvSpPr>
        <p:spPr>
          <a:xfrm>
            <a:off x="0" y="6535050"/>
            <a:ext cx="44643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[5] https://www.ncbi.nlm.nih.gov/pmc/articles/PMC5619208/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gbbcc3ef9fc_0_130" title="Chart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9200" y="2684150"/>
            <a:ext cx="7286627" cy="385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bcc3ef9fc_0_138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Linear acceleration-time curves</a:t>
            </a:r>
            <a:endParaRPr/>
          </a:p>
        </p:txBody>
      </p:sp>
      <p:pic>
        <p:nvPicPr>
          <p:cNvPr id="212" name="Google Shape;212;gbbcc3ef9fc_0_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250" y="1121722"/>
            <a:ext cx="6939707" cy="5337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bbcc3ef9fc_0_1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1932" y="2252659"/>
            <a:ext cx="4048125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bbcc3ef9fc_0_145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8-Channel System Overview</a:t>
            </a:r>
            <a:endParaRPr/>
          </a:p>
        </p:txBody>
      </p:sp>
      <p:pic>
        <p:nvPicPr>
          <p:cNvPr descr="A picture containing diagram&#10;&#10;Description automatically generated" id="220" name="Google Shape;220;gbbcc3ef9fc_0_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153" y="2108703"/>
            <a:ext cx="1743700" cy="141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bbcc3ef9fc_0_1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2477" y="2251401"/>
            <a:ext cx="1701325" cy="112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bbcc3ef9fc_0_145"/>
          <p:cNvSpPr txBox="1"/>
          <p:nvPr/>
        </p:nvSpPr>
        <p:spPr>
          <a:xfrm>
            <a:off x="3434288" y="3519325"/>
            <a:ext cx="1937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ADS1299 Biopotential Amplifier and ADC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gbbcc3ef9fc_0_145"/>
          <p:cNvPicPr preferRelativeResize="0"/>
          <p:nvPr/>
        </p:nvPicPr>
        <p:blipFill rotWithShape="1">
          <a:blip r:embed="rId5">
            <a:alphaModFix/>
          </a:blip>
          <a:srcRect b="22124" l="19016" r="17256" t="24275"/>
          <a:stretch/>
        </p:blipFill>
        <p:spPr>
          <a:xfrm>
            <a:off x="6638425" y="2098536"/>
            <a:ext cx="1701325" cy="143093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bbcc3ef9fc_0_145"/>
          <p:cNvSpPr txBox="1"/>
          <p:nvPr/>
        </p:nvSpPr>
        <p:spPr>
          <a:xfrm>
            <a:off x="6520238" y="3519325"/>
            <a:ext cx="1937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STM32L4 Series Ultra-Low-Power ARM Cortex-M4 Microcontroller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gbbcc3ef9fc_0_145"/>
          <p:cNvPicPr preferRelativeResize="0"/>
          <p:nvPr/>
        </p:nvPicPr>
        <p:blipFill rotWithShape="1">
          <a:blip r:embed="rId6">
            <a:alphaModFix/>
          </a:blip>
          <a:srcRect b="8699" l="14901" r="11800" t="12060"/>
          <a:stretch/>
        </p:blipFill>
        <p:spPr>
          <a:xfrm>
            <a:off x="9536600" y="2395562"/>
            <a:ext cx="1548249" cy="83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bbcc3ef9fc_0_145"/>
          <p:cNvSpPr txBox="1"/>
          <p:nvPr/>
        </p:nvSpPr>
        <p:spPr>
          <a:xfrm>
            <a:off x="9341875" y="3519325"/>
            <a:ext cx="1937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ADXL372 High-Impact Ultra-Low-Power MEMs Accelerometer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7" name="Google Shape;227;gbbcc3ef9fc_0_145"/>
          <p:cNvCxnSpPr/>
          <p:nvPr/>
        </p:nvCxnSpPr>
        <p:spPr>
          <a:xfrm>
            <a:off x="2471853" y="2301091"/>
            <a:ext cx="108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8" name="Google Shape;228;gbbcc3ef9fc_0_145"/>
          <p:cNvCxnSpPr>
            <a:stCxn id="221" idx="3"/>
            <a:endCxn id="223" idx="1"/>
          </p:cNvCxnSpPr>
          <p:nvPr/>
        </p:nvCxnSpPr>
        <p:spPr>
          <a:xfrm>
            <a:off x="5253802" y="2814013"/>
            <a:ext cx="138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9" name="Google Shape;229;gbbcc3ef9fc_0_145"/>
          <p:cNvCxnSpPr>
            <a:stCxn id="225" idx="1"/>
            <a:endCxn id="223" idx="3"/>
          </p:cNvCxnSpPr>
          <p:nvPr/>
        </p:nvCxnSpPr>
        <p:spPr>
          <a:xfrm rot="10800000">
            <a:off x="8339600" y="2814012"/>
            <a:ext cx="119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30" name="Google Shape;230;gbbcc3ef9fc_0_145"/>
          <p:cNvPicPr preferRelativeResize="0"/>
          <p:nvPr/>
        </p:nvPicPr>
        <p:blipFill rotWithShape="1">
          <a:blip r:embed="rId7">
            <a:alphaModFix/>
          </a:blip>
          <a:srcRect b="5118" l="43558" r="19484" t="41454"/>
          <a:stretch/>
        </p:blipFill>
        <p:spPr>
          <a:xfrm>
            <a:off x="8339738" y="1050100"/>
            <a:ext cx="1013825" cy="92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bbcc3ef9fc_0_145"/>
          <p:cNvPicPr preferRelativeResize="0"/>
          <p:nvPr/>
        </p:nvPicPr>
        <p:blipFill rotWithShape="1">
          <a:blip r:embed="rId7">
            <a:alphaModFix/>
          </a:blip>
          <a:srcRect b="5118" l="43558" r="19484" t="41454"/>
          <a:stretch/>
        </p:blipFill>
        <p:spPr>
          <a:xfrm>
            <a:off x="1998338" y="1115350"/>
            <a:ext cx="1013825" cy="92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bbcc3ef9fc_0_145"/>
          <p:cNvPicPr preferRelativeResize="0"/>
          <p:nvPr/>
        </p:nvPicPr>
        <p:blipFill rotWithShape="1">
          <a:blip r:embed="rId7">
            <a:alphaModFix/>
          </a:blip>
          <a:srcRect b="5118" l="43558" r="19484" t="41454"/>
          <a:stretch/>
        </p:blipFill>
        <p:spPr>
          <a:xfrm>
            <a:off x="3012137" y="1115350"/>
            <a:ext cx="1013825" cy="926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3" name="Google Shape;233;gbbcc3ef9fc_0_145"/>
          <p:cNvCxnSpPr>
            <a:endCxn id="221" idx="0"/>
          </p:cNvCxnSpPr>
          <p:nvPr/>
        </p:nvCxnSpPr>
        <p:spPr>
          <a:xfrm flipH="1" rot="-5400000">
            <a:off x="3922089" y="1770351"/>
            <a:ext cx="626700" cy="335400"/>
          </a:xfrm>
          <a:prstGeom prst="bentConnector3">
            <a:avLst>
              <a:gd fmla="val 1444" name="adj1"/>
            </a:avLst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34" name="Google Shape;234;gbbcc3ef9fc_0_145"/>
          <p:cNvSpPr txBox="1"/>
          <p:nvPr/>
        </p:nvSpPr>
        <p:spPr>
          <a:xfrm>
            <a:off x="4025950" y="1337863"/>
            <a:ext cx="54711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Analog Voltage ~5V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5" name="Google Shape;235;gbbcc3ef9fc_0_145"/>
          <p:cNvCxnSpPr/>
          <p:nvPr/>
        </p:nvCxnSpPr>
        <p:spPr>
          <a:xfrm rot="5400000">
            <a:off x="7786925" y="1689025"/>
            <a:ext cx="636600" cy="488100"/>
          </a:xfrm>
          <a:prstGeom prst="bentConnector3">
            <a:avLst>
              <a:gd fmla="val 1492" name="adj1"/>
            </a:avLst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36" name="Google Shape;236;gbbcc3ef9fc_0_145"/>
          <p:cNvSpPr txBox="1"/>
          <p:nvPr/>
        </p:nvSpPr>
        <p:spPr>
          <a:xfrm>
            <a:off x="7099450" y="1326913"/>
            <a:ext cx="54711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Voltage ~3V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7" name="Google Shape;237;gbbcc3ef9fc_0_145"/>
          <p:cNvCxnSpPr/>
          <p:nvPr/>
        </p:nvCxnSpPr>
        <p:spPr>
          <a:xfrm>
            <a:off x="2471853" y="2453491"/>
            <a:ext cx="108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8" name="Google Shape;238;gbbcc3ef9fc_0_145"/>
          <p:cNvCxnSpPr/>
          <p:nvPr/>
        </p:nvCxnSpPr>
        <p:spPr>
          <a:xfrm>
            <a:off x="2471853" y="2605891"/>
            <a:ext cx="108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9" name="Google Shape;239;gbbcc3ef9fc_0_145"/>
          <p:cNvCxnSpPr/>
          <p:nvPr/>
        </p:nvCxnSpPr>
        <p:spPr>
          <a:xfrm>
            <a:off x="2471853" y="2758291"/>
            <a:ext cx="108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0" name="Google Shape;240;gbbcc3ef9fc_0_145"/>
          <p:cNvCxnSpPr/>
          <p:nvPr/>
        </p:nvCxnSpPr>
        <p:spPr>
          <a:xfrm>
            <a:off x="2471853" y="2898941"/>
            <a:ext cx="108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1" name="Google Shape;241;gbbcc3ef9fc_0_145"/>
          <p:cNvCxnSpPr/>
          <p:nvPr/>
        </p:nvCxnSpPr>
        <p:spPr>
          <a:xfrm>
            <a:off x="2471853" y="3025091"/>
            <a:ext cx="108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2" name="Google Shape;242;gbbcc3ef9fc_0_145"/>
          <p:cNvCxnSpPr/>
          <p:nvPr/>
        </p:nvCxnSpPr>
        <p:spPr>
          <a:xfrm>
            <a:off x="2471853" y="3177491"/>
            <a:ext cx="108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3" name="Google Shape;243;gbbcc3ef9fc_0_145"/>
          <p:cNvCxnSpPr/>
          <p:nvPr/>
        </p:nvCxnSpPr>
        <p:spPr>
          <a:xfrm>
            <a:off x="2471853" y="3329916"/>
            <a:ext cx="108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44" name="Google Shape;244;gbbcc3ef9fc_0_1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638425" y="4866664"/>
            <a:ext cx="1701325" cy="12622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Google Shape;245;gbbcc3ef9fc_0_145"/>
          <p:cNvCxnSpPr/>
          <p:nvPr/>
        </p:nvCxnSpPr>
        <p:spPr>
          <a:xfrm rot="-5400000">
            <a:off x="6886550" y="4283800"/>
            <a:ext cx="2308200" cy="180600"/>
          </a:xfrm>
          <a:prstGeom prst="bentConnector3">
            <a:avLst>
              <a:gd fmla="val 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46" name="Google Shape;246;gbbcc3ef9fc_0_145"/>
          <p:cNvSpPr txBox="1"/>
          <p:nvPr/>
        </p:nvSpPr>
        <p:spPr>
          <a:xfrm>
            <a:off x="7877788" y="5694000"/>
            <a:ext cx="1937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Mass Flash Memory for Big Data Analysis and External Export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bbcc3ef9fc_0_145"/>
          <p:cNvSpPr txBox="1"/>
          <p:nvPr/>
        </p:nvSpPr>
        <p:spPr>
          <a:xfrm>
            <a:off x="1134225" y="4909200"/>
            <a:ext cx="4502100" cy="11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Emphasis on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integration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 power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bbcc3ef9fc_0_178"/>
          <p:cNvSpPr txBox="1"/>
          <p:nvPr>
            <p:ph idx="1" type="body"/>
          </p:nvPr>
        </p:nvSpPr>
        <p:spPr>
          <a:xfrm>
            <a:off x="381000" y="1215484"/>
            <a:ext cx="11430000" cy="45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Hot-pluggable systems allows for flexibility in electrode selection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Most promising so far pictured below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What mechanical connector should we use?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Direct through-hole solder joint seems most reliable for shock &amp; vibration</a:t>
            </a:r>
            <a:endParaRPr/>
          </a:p>
        </p:txBody>
      </p:sp>
      <p:sp>
        <p:nvSpPr>
          <p:cNvPr id="254" name="Google Shape;254;gbbcc3ef9fc_0_178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Electrodes</a:t>
            </a:r>
            <a:endParaRPr/>
          </a:p>
        </p:txBody>
      </p:sp>
      <p:pic>
        <p:nvPicPr>
          <p:cNvPr id="255" name="Google Shape;255;gbbcc3ef9fc_0_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5027" y="2965627"/>
            <a:ext cx="3408150" cy="340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bbcc3ef9fc_0_178"/>
          <p:cNvSpPr txBox="1"/>
          <p:nvPr/>
        </p:nvSpPr>
        <p:spPr>
          <a:xfrm>
            <a:off x="3952725" y="6324350"/>
            <a:ext cx="56919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https://www.fri-fl-shop.com/product/reusable-5mm-ag-agcl-spike-snap-electrode-tde-212/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bbcc3ef9fc_0_186"/>
          <p:cNvSpPr txBox="1"/>
          <p:nvPr>
            <p:ph idx="1" type="body"/>
          </p:nvPr>
        </p:nvSpPr>
        <p:spPr>
          <a:xfrm>
            <a:off x="381000" y="1215484"/>
            <a:ext cx="11430000" cy="45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600"/>
              <a:t>Pros:</a:t>
            </a:r>
            <a:endParaRPr sz="2600"/>
          </a:p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2600"/>
              <a:t>High Integration/Small Footprint</a:t>
            </a:r>
            <a:endParaRPr sz="2600"/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2600"/>
              <a:t>Simple Power Control</a:t>
            </a:r>
            <a:endParaRPr sz="2600"/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2600"/>
              <a:t>Flexible Body Potential Bias Schemes</a:t>
            </a:r>
            <a:endParaRPr sz="2600"/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2600"/>
              <a:t>High Resolution</a:t>
            </a:r>
            <a:endParaRPr sz="2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600"/>
              <a:t>Cons:</a:t>
            </a:r>
            <a:endParaRPr sz="2600"/>
          </a:p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2600"/>
              <a:t>Cost</a:t>
            </a:r>
            <a:endParaRPr sz="2600"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600"/>
              <a:t>Bottom Line:  While discretes were explored the ADS1299 offers the complete package, making up for its cost in reduced development time</a:t>
            </a:r>
            <a:endParaRPr sz="2600"/>
          </a:p>
        </p:txBody>
      </p:sp>
      <p:sp>
        <p:nvSpPr>
          <p:cNvPr id="263" name="Google Shape;263;gbbcc3ef9fc_0_186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ADS1299 - Deciding Factors</a:t>
            </a:r>
            <a:endParaRPr/>
          </a:p>
        </p:txBody>
      </p:sp>
      <p:pic>
        <p:nvPicPr>
          <p:cNvPr id="264" name="Google Shape;264;gbbcc3ef9fc_0_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50327" y="1431201"/>
            <a:ext cx="1701325" cy="112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bbcc3ef9fc_0_1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85169" y="3330175"/>
            <a:ext cx="1616200" cy="158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bbcc3ef9fc_0_186"/>
          <p:cNvSpPr txBox="1"/>
          <p:nvPr/>
        </p:nvSpPr>
        <p:spPr>
          <a:xfrm>
            <a:off x="9160475" y="2807625"/>
            <a:ext cx="56919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versus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bbcc3ef9fc_0_186"/>
          <p:cNvSpPr txBox="1"/>
          <p:nvPr/>
        </p:nvSpPr>
        <p:spPr>
          <a:xfrm>
            <a:off x="9484475" y="3612375"/>
            <a:ext cx="5634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gbbcc3ef9fc_0_1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30975" y="3723024"/>
            <a:ext cx="1193325" cy="7965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9" name="Google Shape;269;gbbcc3ef9fc_0_186"/>
          <p:cNvCxnSpPr>
            <a:stCxn id="265" idx="3"/>
            <a:endCxn id="268" idx="1"/>
          </p:cNvCxnSpPr>
          <p:nvPr/>
        </p:nvCxnSpPr>
        <p:spPr>
          <a:xfrm>
            <a:off x="9401369" y="4121287"/>
            <a:ext cx="72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bbcc3ef9fc_0_198"/>
          <p:cNvSpPr txBox="1"/>
          <p:nvPr>
            <p:ph idx="1" type="body"/>
          </p:nvPr>
        </p:nvSpPr>
        <p:spPr>
          <a:xfrm>
            <a:off x="381000" y="1215484"/>
            <a:ext cx="11430000" cy="45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700"/>
              <a:t>Pros</a:t>
            </a:r>
            <a:endParaRPr sz="2700"/>
          </a:p>
          <a:p>
            <a:pPr indent="-3365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Char char="•"/>
            </a:pPr>
            <a:r>
              <a:rPr lang="en-US" sz="2700"/>
              <a:t>Low Cost</a:t>
            </a:r>
            <a:endParaRPr sz="2700"/>
          </a:p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2700"/>
              <a:t>Best-in-Class Ultra Low Power</a:t>
            </a:r>
            <a:endParaRPr sz="2700"/>
          </a:p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2700"/>
              <a:t>Best-in-Class Development Environment</a:t>
            </a:r>
            <a:endParaRPr sz="2700"/>
          </a:p>
          <a:p>
            <a:pPr indent="-3365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2300"/>
              <a:t>ST HAL, STM32CubeIDE, CMSIS</a:t>
            </a:r>
            <a:endParaRPr sz="2300"/>
          </a:p>
          <a:p>
            <a:pPr indent="-3365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2300"/>
              <a:t>MBED Enabled</a:t>
            </a:r>
            <a:endParaRPr sz="23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7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700"/>
              <a:t>Cons</a:t>
            </a:r>
            <a:endParaRPr sz="2700"/>
          </a:p>
          <a:p>
            <a:pPr indent="-3365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Char char="•"/>
            </a:pPr>
            <a:r>
              <a:rPr lang="en-US" sz="2700"/>
              <a:t>SDMMC 4 bit bus has silicon errata</a:t>
            </a:r>
            <a:endParaRPr sz="27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7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700"/>
              <a:t>Bottom Line: The STM32 microcontroller family is an industry staple.  Tried and true, it just makes sense. </a:t>
            </a:r>
            <a:endParaRPr sz="2700"/>
          </a:p>
        </p:txBody>
      </p:sp>
      <p:sp>
        <p:nvSpPr>
          <p:cNvPr id="276" name="Google Shape;276;gbbcc3ef9fc_0_198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STM32L4 - Deciding Factors</a:t>
            </a:r>
            <a:endParaRPr/>
          </a:p>
        </p:txBody>
      </p:sp>
      <p:pic>
        <p:nvPicPr>
          <p:cNvPr id="277" name="Google Shape;277;gbbcc3ef9fc_0_1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0245" y="1075875"/>
            <a:ext cx="3538705" cy="459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bbcc3ef9fc_0_198"/>
          <p:cNvPicPr preferRelativeResize="0"/>
          <p:nvPr/>
        </p:nvPicPr>
        <p:blipFill rotWithShape="1">
          <a:blip r:embed="rId4">
            <a:alphaModFix/>
          </a:blip>
          <a:srcRect b="22124" l="19016" r="17256" t="24275"/>
          <a:stretch/>
        </p:blipFill>
        <p:spPr>
          <a:xfrm>
            <a:off x="10694500" y="98825"/>
            <a:ext cx="1034725" cy="8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bbcc3ef9fc_0_206"/>
          <p:cNvSpPr txBox="1"/>
          <p:nvPr>
            <p:ph idx="1" type="body"/>
          </p:nvPr>
        </p:nvSpPr>
        <p:spPr>
          <a:xfrm>
            <a:off x="381000" y="1215475"/>
            <a:ext cx="10834800" cy="45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700"/>
              <a:t>Pros</a:t>
            </a:r>
            <a:endParaRPr sz="2700"/>
          </a:p>
          <a:p>
            <a:pPr indent="-3365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Char char="•"/>
            </a:pPr>
            <a:r>
              <a:rPr lang="en-US" sz="2700"/>
              <a:t>Best-in-Class Ultra Low Power</a:t>
            </a:r>
            <a:endParaRPr sz="2700"/>
          </a:p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2700"/>
              <a:t>High Impact Capable</a:t>
            </a:r>
            <a:endParaRPr sz="2700"/>
          </a:p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2700"/>
              <a:t>Programmable Automated Interrupt Generation</a:t>
            </a:r>
            <a:endParaRPr sz="27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7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700"/>
              <a:t>Cons</a:t>
            </a:r>
            <a:endParaRPr sz="2700"/>
          </a:p>
          <a:p>
            <a:pPr indent="-3365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Char char="•"/>
            </a:pPr>
            <a:r>
              <a:rPr lang="en-US" sz="2700"/>
              <a:t>Cost</a:t>
            </a:r>
            <a:endParaRPr sz="27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7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700"/>
              <a:t>Bottom Line: While the ADXL372 is expensive, it is unparalleled in capability for our application - where power, measurement range, and interrupt handling are key factors.</a:t>
            </a:r>
            <a:endParaRPr sz="2700"/>
          </a:p>
        </p:txBody>
      </p:sp>
      <p:sp>
        <p:nvSpPr>
          <p:cNvPr id="285" name="Google Shape;285;gbbcc3ef9fc_0_206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ADXL372 - Deciding Factors</a:t>
            </a:r>
            <a:endParaRPr/>
          </a:p>
        </p:txBody>
      </p:sp>
      <p:pic>
        <p:nvPicPr>
          <p:cNvPr id="286" name="Google Shape;286;gbbcc3ef9fc_0_206"/>
          <p:cNvPicPr preferRelativeResize="0"/>
          <p:nvPr/>
        </p:nvPicPr>
        <p:blipFill rotWithShape="1">
          <a:blip r:embed="rId3">
            <a:alphaModFix/>
          </a:blip>
          <a:srcRect b="8699" l="14901" r="11800" t="12060"/>
          <a:stretch/>
        </p:blipFill>
        <p:spPr>
          <a:xfrm>
            <a:off x="8773800" y="1357943"/>
            <a:ext cx="2442000" cy="13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bbcc3ef9fc_0_2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0350" y="3174175"/>
            <a:ext cx="5055775" cy="176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bbcc3ef9fc_0_214"/>
          <p:cNvSpPr txBox="1"/>
          <p:nvPr>
            <p:ph idx="1" type="body"/>
          </p:nvPr>
        </p:nvSpPr>
        <p:spPr>
          <a:xfrm>
            <a:off x="381000" y="1215484"/>
            <a:ext cx="11430000" cy="45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Pros: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Cheap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Easily interfaceable with ST HAL SDMMC 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Allows for simple export to an external PC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Good for exploratory algorithm development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Cons: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Large footprint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Weak link in environmental resilience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Requires FatFs, a large middleware library</a:t>
            </a:r>
            <a:endParaRPr/>
          </a:p>
        </p:txBody>
      </p:sp>
      <p:sp>
        <p:nvSpPr>
          <p:cNvPr id="294" name="Google Shape;294;gbbcc3ef9fc_0_214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Mass Flash Storage - SDMMC</a:t>
            </a:r>
            <a:endParaRPr/>
          </a:p>
        </p:txBody>
      </p:sp>
      <p:pic>
        <p:nvPicPr>
          <p:cNvPr id="295" name="Google Shape;295;gbbcc3ef9fc_0_2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2450" y="1516731"/>
            <a:ext cx="2583525" cy="1916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bbcc3ef9fc_0_221"/>
          <p:cNvSpPr txBox="1"/>
          <p:nvPr>
            <p:ph idx="1" type="body"/>
          </p:nvPr>
        </p:nvSpPr>
        <p:spPr>
          <a:xfrm>
            <a:off x="381000" y="1215484"/>
            <a:ext cx="11430000" cy="45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Alternate between analysis and low-power sleep modes</a:t>
            </a:r>
            <a:endParaRPr/>
          </a:p>
          <a:p>
            <a:pPr indent="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Current Consumption</a:t>
            </a:r>
            <a:endParaRPr/>
          </a:p>
          <a:p>
            <a:pPr indent="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200"/>
          </a:p>
          <a:p>
            <a:pPr indent="-2286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Power supplied by coin cells</a:t>
            </a:r>
            <a:endParaRPr/>
          </a:p>
          <a:p>
            <a:pPr indent="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Estimated battery life: 6-9 months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02" name="Google Shape;302;gbbcc3ef9fc_0_221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100"/>
              <a:buFont typeface="Arial"/>
              <a:buNone/>
            </a:pPr>
            <a:r>
              <a:rPr lang="en-US" sz="3100"/>
              <a:t>Power Consumption</a:t>
            </a:r>
            <a:endParaRPr/>
          </a:p>
        </p:txBody>
      </p:sp>
      <p:graphicFrame>
        <p:nvGraphicFramePr>
          <p:cNvPr id="303" name="Google Shape;303;gbbcc3ef9fc_0_221"/>
          <p:cNvGraphicFramePr/>
          <p:nvPr/>
        </p:nvGraphicFramePr>
        <p:xfrm>
          <a:off x="1197675" y="242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{E55B78C6-1991-4009-8B4F-F8456E55527A}</a:tableStyleId>
              </a:tblPr>
              <a:tblGrid>
                <a:gridCol w="1517100"/>
                <a:gridCol w="1517100"/>
                <a:gridCol w="1517100"/>
                <a:gridCol w="1517100"/>
                <a:gridCol w="15171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/>
                        <a:t>Op Mode</a:t>
                      </a:r>
                      <a:endParaRPr b="1" sz="2000" u="none" cap="none" strike="noStrike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/>
                        <a:t>ADS1299</a:t>
                      </a:r>
                      <a:endParaRPr b="1" sz="2000" u="none" cap="none" strike="noStrike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/>
                        <a:t>STM32L4</a:t>
                      </a:r>
                      <a:endParaRPr b="1" sz="2000" u="none" cap="none" strike="noStrike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/>
                        <a:t>ADXL372</a:t>
                      </a:r>
                      <a:endParaRPr b="1" sz="2000" u="none" cap="none" strike="noStrike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/>
                        <a:t>Total</a:t>
                      </a:r>
                      <a:endParaRPr b="1" sz="2000" u="none" cap="none" strike="noStrike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/>
                        <a:t>Analysis</a:t>
                      </a:r>
                      <a:endParaRPr b="1" sz="2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8.14mA</a:t>
                      </a:r>
                      <a:endParaRPr sz="2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2.6mA</a:t>
                      </a:r>
                      <a:endParaRPr sz="2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22uA</a:t>
                      </a:r>
                      <a:endParaRPr sz="2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~11mA</a:t>
                      </a:r>
                      <a:endParaRPr sz="20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/>
                        <a:t>Sleep</a:t>
                      </a:r>
                      <a:endParaRPr b="1" sz="2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1.2uA</a:t>
                      </a:r>
                      <a:endParaRPr sz="2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22nA</a:t>
                      </a:r>
                      <a:endParaRPr sz="2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1.4uA</a:t>
                      </a:r>
                      <a:endParaRPr sz="2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2.622uA</a:t>
                      </a:r>
                      <a:endParaRPr sz="20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04" name="Google Shape;304;gbbcc3ef9fc_0_221"/>
          <p:cNvPicPr preferRelativeResize="0"/>
          <p:nvPr/>
        </p:nvPicPr>
        <p:blipFill rotWithShape="1">
          <a:blip r:embed="rId3">
            <a:alphaModFix/>
          </a:blip>
          <a:srcRect b="5118" l="43558" r="19484" t="41454"/>
          <a:stretch/>
        </p:blipFill>
        <p:spPr>
          <a:xfrm>
            <a:off x="6872413" y="4119288"/>
            <a:ext cx="1013825" cy="92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bbcc3ef9fc_0_229"/>
          <p:cNvSpPr txBox="1"/>
          <p:nvPr>
            <p:ph idx="1" type="body"/>
          </p:nvPr>
        </p:nvSpPr>
        <p:spPr>
          <a:xfrm>
            <a:off x="381000" y="1215484"/>
            <a:ext cx="11430000" cy="45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Single Cell, Unregulated</a:t>
            </a:r>
            <a:endParaRPr/>
          </a:p>
        </p:txBody>
      </p:sp>
      <p:sp>
        <p:nvSpPr>
          <p:cNvPr id="311" name="Google Shape;311;gbbcc3ef9fc_0_229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Power Delivery - Digital</a:t>
            </a:r>
            <a:endParaRPr/>
          </a:p>
        </p:txBody>
      </p:sp>
      <p:graphicFrame>
        <p:nvGraphicFramePr>
          <p:cNvPr id="312" name="Google Shape;312;gbbcc3ef9fc_0_229"/>
          <p:cNvGraphicFramePr/>
          <p:nvPr/>
        </p:nvGraphicFramePr>
        <p:xfrm>
          <a:off x="7782425" y="1787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{E55B78C6-1991-4009-8B4F-F8456E55527A}</a:tableStyleId>
              </a:tblPr>
              <a:tblGrid>
                <a:gridCol w="1255275"/>
                <a:gridCol w="1255275"/>
                <a:gridCol w="1255275"/>
              </a:tblGrid>
              <a:tr h="38100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IC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Operating Voltage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hMerge="1"/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Min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Max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ADS1299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1.8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3.6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ADXL372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1.6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3.5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STM32L4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1.71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3.6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13" name="Google Shape;313;gbbcc3ef9fc_0_2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102" y="2717525"/>
            <a:ext cx="4438150" cy="34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bbcc3ef9fc_0_229"/>
          <p:cNvPicPr preferRelativeResize="0"/>
          <p:nvPr/>
        </p:nvPicPr>
        <p:blipFill rotWithShape="1">
          <a:blip r:embed="rId4">
            <a:alphaModFix/>
          </a:blip>
          <a:srcRect b="5118" l="43558" r="19484" t="41454"/>
          <a:stretch/>
        </p:blipFill>
        <p:spPr>
          <a:xfrm>
            <a:off x="6791072" y="4835675"/>
            <a:ext cx="1450400" cy="132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b44b98639f_0_19"/>
          <p:cNvSpPr/>
          <p:nvPr/>
        </p:nvSpPr>
        <p:spPr>
          <a:xfrm>
            <a:off x="366458" y="4260913"/>
            <a:ext cx="3280527" cy="1077171"/>
          </a:xfrm>
          <a:prstGeom prst="rect">
            <a:avLst/>
          </a:prstGeom>
          <a:solidFill>
            <a:srgbClr val="05295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Screening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(Qualitative)</a:t>
            </a:r>
            <a:endParaRPr b="0" i="0" sz="1200" u="none" cap="none" strike="noStrike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90" name="Google Shape;90;gb44b98639f_0_19"/>
          <p:cNvSpPr/>
          <p:nvPr/>
        </p:nvSpPr>
        <p:spPr>
          <a:xfrm>
            <a:off x="4455737" y="4260913"/>
            <a:ext cx="3280527" cy="1077171"/>
          </a:xfrm>
          <a:prstGeom prst="rect">
            <a:avLst/>
          </a:prstGeom>
          <a:solidFill>
            <a:srgbClr val="05295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Neuroimaging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(MRI, etc.)</a:t>
            </a:r>
            <a:endParaRPr b="0" i="0" sz="1200" u="none" cap="none" strike="noStrike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91" name="Google Shape;91;gb44b98639f_0_19"/>
          <p:cNvSpPr/>
          <p:nvPr/>
        </p:nvSpPr>
        <p:spPr>
          <a:xfrm>
            <a:off x="8545015" y="4260913"/>
            <a:ext cx="3280527" cy="1077171"/>
          </a:xfrm>
          <a:prstGeom prst="rect">
            <a:avLst/>
          </a:prstGeom>
          <a:solidFill>
            <a:srgbClr val="05295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Treatment</a:t>
            </a:r>
            <a:endParaRPr b="0" i="0" sz="1200" u="none" cap="none" strike="noStrike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descr="Image result for test flat icon" id="92" name="Google Shape;92;gb44b98639f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321" y="2047818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mri flat icon" id="93" name="Google Shape;93;gb44b98639f_0_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1600" y="2047818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doctor flat icon" id="94" name="Google Shape;94;gb44b98639f_0_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70878" y="2047818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b44b98639f_0_19"/>
          <p:cNvSpPr/>
          <p:nvPr/>
        </p:nvSpPr>
        <p:spPr>
          <a:xfrm>
            <a:off x="3383480" y="2727018"/>
            <a:ext cx="1335760" cy="54926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A36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gb44b98639f_0_19"/>
          <p:cNvSpPr/>
          <p:nvPr/>
        </p:nvSpPr>
        <p:spPr>
          <a:xfrm>
            <a:off x="7472759" y="2687583"/>
            <a:ext cx="1335760" cy="54926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A36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gb44b98639f_0_19"/>
          <p:cNvSpPr txBox="1"/>
          <p:nvPr>
            <p:ph type="title"/>
          </p:nvPr>
        </p:nvSpPr>
        <p:spPr>
          <a:xfrm>
            <a:off x="366457" y="297626"/>
            <a:ext cx="11430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Arial"/>
              <a:buNone/>
            </a:pPr>
            <a:r>
              <a:rPr lang="en-US" sz="4400">
                <a:latin typeface="Roboto Medium"/>
                <a:ea typeface="Roboto Medium"/>
                <a:cs typeface="Roboto Medium"/>
                <a:sym typeface="Roboto Medium"/>
              </a:rPr>
              <a:t>The Current Standard of Care</a:t>
            </a:r>
            <a:endParaRPr sz="4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98" name="Google Shape;98;gb44b98639f_0_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45015" y="6185239"/>
            <a:ext cx="2124339" cy="48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b44b98639f_0_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96000" y="6166385"/>
            <a:ext cx="2047067" cy="4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b44b98639f_0_19"/>
          <p:cNvPicPr preferRelativeResize="0"/>
          <p:nvPr/>
        </p:nvPicPr>
        <p:blipFill rotWithShape="1">
          <a:blip r:embed="rId8">
            <a:alphaModFix/>
          </a:blip>
          <a:srcRect b="13038" l="67054" r="0" t="14634"/>
          <a:stretch/>
        </p:blipFill>
        <p:spPr>
          <a:xfrm>
            <a:off x="5070569" y="6104856"/>
            <a:ext cx="623483" cy="64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bbcc3ef9fc_0_238"/>
          <p:cNvSpPr txBox="1"/>
          <p:nvPr>
            <p:ph idx="1" type="body"/>
          </p:nvPr>
        </p:nvSpPr>
        <p:spPr>
          <a:xfrm>
            <a:off x="381000" y="1063075"/>
            <a:ext cx="6536400" cy="45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Low-Noise LDO Regulated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Center-tapped AGND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Ganged EN Pins to uController GPIO for absolute no-current state in idle mode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ADS1299 SHTDWN pin and LDO EN pins will be brought up in a single GPIO port mask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21" name="Google Shape;321;gbbcc3ef9fc_0_238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Power Deliver - Analog</a:t>
            </a:r>
            <a:endParaRPr/>
          </a:p>
        </p:txBody>
      </p:sp>
      <p:pic>
        <p:nvPicPr>
          <p:cNvPr id="322" name="Google Shape;322;gbbcc3ef9fc_0_2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5325" y="1613875"/>
            <a:ext cx="4845674" cy="36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bbcc3ef9fc_0_238"/>
          <p:cNvPicPr preferRelativeResize="0"/>
          <p:nvPr/>
        </p:nvPicPr>
        <p:blipFill rotWithShape="1">
          <a:blip r:embed="rId4">
            <a:alphaModFix/>
          </a:blip>
          <a:srcRect b="5118" l="43558" r="19484" t="41454"/>
          <a:stretch/>
        </p:blipFill>
        <p:spPr>
          <a:xfrm>
            <a:off x="1085813" y="4208238"/>
            <a:ext cx="1013825" cy="92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bbcc3ef9fc_0_238"/>
          <p:cNvPicPr preferRelativeResize="0"/>
          <p:nvPr/>
        </p:nvPicPr>
        <p:blipFill rotWithShape="1">
          <a:blip r:embed="rId4">
            <a:alphaModFix/>
          </a:blip>
          <a:srcRect b="5118" l="43558" r="19484" t="41454"/>
          <a:stretch/>
        </p:blipFill>
        <p:spPr>
          <a:xfrm>
            <a:off x="1085813" y="5556313"/>
            <a:ext cx="1013825" cy="92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bbcc3ef9fc_0_2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78050" y="5729900"/>
            <a:ext cx="849200" cy="5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bbcc3ef9fc_0_2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78050" y="4381825"/>
            <a:ext cx="849200" cy="5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bbcc3ef9fc_0_238"/>
          <p:cNvPicPr preferRelativeResize="0"/>
          <p:nvPr/>
        </p:nvPicPr>
        <p:blipFill rotWithShape="1">
          <a:blip r:embed="rId6">
            <a:alphaModFix/>
          </a:blip>
          <a:srcRect b="0" l="0" r="0" t="11237"/>
          <a:stretch/>
        </p:blipFill>
        <p:spPr>
          <a:xfrm>
            <a:off x="443125" y="5194709"/>
            <a:ext cx="381000" cy="476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8" name="Google Shape;328;gbbcc3ef9fc_0_238"/>
          <p:cNvCxnSpPr>
            <a:stCxn id="323" idx="3"/>
            <a:endCxn id="326" idx="1"/>
          </p:cNvCxnSpPr>
          <p:nvPr/>
        </p:nvCxnSpPr>
        <p:spPr>
          <a:xfrm>
            <a:off x="2099638" y="4671325"/>
            <a:ext cx="97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29" name="Google Shape;329;gbbcc3ef9fc_0_238"/>
          <p:cNvCxnSpPr>
            <a:stCxn id="324" idx="3"/>
            <a:endCxn id="325" idx="1"/>
          </p:cNvCxnSpPr>
          <p:nvPr/>
        </p:nvCxnSpPr>
        <p:spPr>
          <a:xfrm>
            <a:off x="2099638" y="6019400"/>
            <a:ext cx="97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30" name="Google Shape;330;gbbcc3ef9fc_0_238"/>
          <p:cNvCxnSpPr/>
          <p:nvPr/>
        </p:nvCxnSpPr>
        <p:spPr>
          <a:xfrm>
            <a:off x="3927262" y="4671325"/>
            <a:ext cx="97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31" name="Google Shape;331;gbbcc3ef9fc_0_238"/>
          <p:cNvCxnSpPr/>
          <p:nvPr/>
        </p:nvCxnSpPr>
        <p:spPr>
          <a:xfrm>
            <a:off x="3927262" y="6019400"/>
            <a:ext cx="97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32" name="Google Shape;332;gbbcc3ef9fc_0_238"/>
          <p:cNvSpPr txBox="1"/>
          <p:nvPr/>
        </p:nvSpPr>
        <p:spPr>
          <a:xfrm>
            <a:off x="4077025" y="4372825"/>
            <a:ext cx="56919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+2.5V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gbbcc3ef9fc_0_238"/>
          <p:cNvSpPr txBox="1"/>
          <p:nvPr/>
        </p:nvSpPr>
        <p:spPr>
          <a:xfrm>
            <a:off x="4153225" y="5687300"/>
            <a:ext cx="56919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-2.5V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bbcc3ef9fc_0_256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Arial"/>
              <a:buNone/>
            </a:pPr>
            <a:r>
              <a:rPr lang="en-US"/>
              <a:t>The Screening Signal Path</a:t>
            </a:r>
            <a:endParaRPr/>
          </a:p>
        </p:txBody>
      </p:sp>
      <p:pic>
        <p:nvPicPr>
          <p:cNvPr descr="Chart, scatter chart&#10;&#10;Description automatically generated" id="339" name="Google Shape;339;gbbcc3ef9fc_0_25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6151" y="2510866"/>
            <a:ext cx="2802600" cy="5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bbcc3ef9fc_0_256"/>
          <p:cNvSpPr/>
          <p:nvPr/>
        </p:nvSpPr>
        <p:spPr>
          <a:xfrm>
            <a:off x="905254" y="3136396"/>
            <a:ext cx="1530096" cy="675483"/>
          </a:xfrm>
          <a:prstGeom prst="flowChartProcess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Electrodes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gbbcc3ef9fc_0_256"/>
          <p:cNvSpPr/>
          <p:nvPr/>
        </p:nvSpPr>
        <p:spPr>
          <a:xfrm>
            <a:off x="3580163" y="3110500"/>
            <a:ext cx="2002350" cy="727275"/>
          </a:xfrm>
          <a:prstGeom prst="flowChartProcess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Analog Front-end and Digitization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gbbcc3ef9fc_0_256"/>
          <p:cNvSpPr/>
          <p:nvPr/>
        </p:nvSpPr>
        <p:spPr>
          <a:xfrm>
            <a:off x="5871225" y="3114600"/>
            <a:ext cx="1712200" cy="727275"/>
          </a:xfrm>
          <a:prstGeom prst="flowChartProcess">
            <a:avLst/>
          </a:prstGeom>
          <a:solidFill>
            <a:schemeClr val="accent1"/>
          </a:solidFill>
          <a:ln cap="flat" cmpd="sng" w="12700">
            <a:solidFill>
              <a:srgbClr val="4A86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Digital Signal Processing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3" name="Google Shape;343;gbbcc3ef9fc_0_256"/>
          <p:cNvCxnSpPr>
            <a:stCxn id="340" idx="3"/>
          </p:cNvCxnSpPr>
          <p:nvPr/>
        </p:nvCxnSpPr>
        <p:spPr>
          <a:xfrm>
            <a:off x="2435350" y="3474138"/>
            <a:ext cx="1126800" cy="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344" name="Google Shape;344;gbbcc3ef9fc_0_2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57414" y="5179889"/>
            <a:ext cx="2766072" cy="1535984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gbbcc3ef9fc_0_256"/>
          <p:cNvSpPr/>
          <p:nvPr/>
        </p:nvSpPr>
        <p:spPr>
          <a:xfrm>
            <a:off x="7583424" y="1754311"/>
            <a:ext cx="1333513" cy="832773"/>
          </a:xfrm>
          <a:prstGeom prst="flowChartProcess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Frequency Analysis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gbbcc3ef9fc_0_256"/>
          <p:cNvSpPr/>
          <p:nvPr/>
        </p:nvSpPr>
        <p:spPr>
          <a:xfrm>
            <a:off x="7583423" y="4347116"/>
            <a:ext cx="1333513" cy="832773"/>
          </a:xfrm>
          <a:prstGeom prst="flowChartProcess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Power Analysis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7" name="Google Shape;347;gbbcc3ef9fc_0_256"/>
          <p:cNvCxnSpPr>
            <a:stCxn id="342" idx="2"/>
            <a:endCxn id="346" idx="1"/>
          </p:cNvCxnSpPr>
          <p:nvPr/>
        </p:nvCxnSpPr>
        <p:spPr>
          <a:xfrm flipH="1" rot="-5400000">
            <a:off x="6694625" y="3874575"/>
            <a:ext cx="921600" cy="856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48" name="Google Shape;348;gbbcc3ef9fc_0_256"/>
          <p:cNvCxnSpPr>
            <a:stCxn id="342" idx="0"/>
            <a:endCxn id="345" idx="1"/>
          </p:cNvCxnSpPr>
          <p:nvPr/>
        </p:nvCxnSpPr>
        <p:spPr>
          <a:xfrm rot="-5400000">
            <a:off x="6683525" y="2214600"/>
            <a:ext cx="943800" cy="856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349" name="Google Shape;349;gbbcc3ef9fc_0_2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83423" y="195668"/>
            <a:ext cx="1417320" cy="1381887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gbbcc3ef9fc_0_256"/>
          <p:cNvSpPr/>
          <p:nvPr/>
        </p:nvSpPr>
        <p:spPr>
          <a:xfrm>
            <a:off x="9418320" y="2886835"/>
            <a:ext cx="1792224" cy="1182817"/>
          </a:xfrm>
          <a:prstGeom prst="flowChartProcess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Baseline Comparison and Notification of Abnormality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1" name="Google Shape;351;gbbcc3ef9fc_0_256"/>
          <p:cNvCxnSpPr>
            <a:stCxn id="345" idx="3"/>
            <a:endCxn id="350" idx="0"/>
          </p:cNvCxnSpPr>
          <p:nvPr/>
        </p:nvCxnSpPr>
        <p:spPr>
          <a:xfrm>
            <a:off x="8916937" y="2170697"/>
            <a:ext cx="1397400" cy="716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52" name="Google Shape;352;gbbcc3ef9fc_0_256"/>
          <p:cNvCxnSpPr>
            <a:stCxn id="346" idx="3"/>
            <a:endCxn id="350" idx="2"/>
          </p:cNvCxnSpPr>
          <p:nvPr/>
        </p:nvCxnSpPr>
        <p:spPr>
          <a:xfrm flipH="1" rot="10800000">
            <a:off x="8916936" y="4069603"/>
            <a:ext cx="1397400" cy="6939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53" name="Google Shape;353;gbbcc3ef9fc_0_256"/>
          <p:cNvSpPr/>
          <p:nvPr/>
        </p:nvSpPr>
        <p:spPr>
          <a:xfrm>
            <a:off x="905254" y="4763496"/>
            <a:ext cx="1530096" cy="675483"/>
          </a:xfrm>
          <a:prstGeom prst="flowChartProcess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High Impact Sensor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4" name="Google Shape;354;gbbcc3ef9fc_0_256"/>
          <p:cNvCxnSpPr>
            <a:stCxn id="353" idx="3"/>
          </p:cNvCxnSpPr>
          <p:nvPr/>
        </p:nvCxnSpPr>
        <p:spPr>
          <a:xfrm flipH="1" rot="10800000">
            <a:off x="2435350" y="3476438"/>
            <a:ext cx="670800" cy="1624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55" name="Google Shape;355;gbbcc3ef9fc_0_256"/>
          <p:cNvCxnSpPr/>
          <p:nvPr/>
        </p:nvCxnSpPr>
        <p:spPr>
          <a:xfrm>
            <a:off x="5582525" y="3476238"/>
            <a:ext cx="3036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bbcc3ef9fc_0_277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Firmware State Flow</a:t>
            </a:r>
            <a:endParaRPr/>
          </a:p>
        </p:txBody>
      </p:sp>
      <p:pic>
        <p:nvPicPr>
          <p:cNvPr id="362" name="Google Shape;362;gbbcc3ef9fc_0_2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68025"/>
            <a:ext cx="12263324" cy="34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gbcb58823a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450" y="2047825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bcb58823ac_0_0"/>
          <p:cNvSpPr/>
          <p:nvPr/>
        </p:nvSpPr>
        <p:spPr>
          <a:xfrm>
            <a:off x="366458" y="4260913"/>
            <a:ext cx="3280500" cy="1077300"/>
          </a:xfrm>
          <a:prstGeom prst="rect">
            <a:avLst/>
          </a:prstGeom>
          <a:solidFill>
            <a:srgbClr val="B6A36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Quantitative</a:t>
            </a:r>
            <a:endParaRPr b="0" i="0" sz="1200" u="none" cap="none" strike="noStrike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07" name="Google Shape;107;gbcb58823ac_0_0"/>
          <p:cNvSpPr/>
          <p:nvPr/>
        </p:nvSpPr>
        <p:spPr>
          <a:xfrm>
            <a:off x="4455737" y="4260913"/>
            <a:ext cx="3280500" cy="1077300"/>
          </a:xfrm>
          <a:prstGeom prst="rect">
            <a:avLst/>
          </a:prstGeom>
          <a:solidFill>
            <a:srgbClr val="05295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Neuroimaging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(MRI, etc.)</a:t>
            </a:r>
            <a:endParaRPr b="0" i="0" sz="1200" u="none" cap="none" strike="noStrike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08" name="Google Shape;108;gbcb58823ac_0_0"/>
          <p:cNvSpPr/>
          <p:nvPr/>
        </p:nvSpPr>
        <p:spPr>
          <a:xfrm>
            <a:off x="8545015" y="4260913"/>
            <a:ext cx="3280500" cy="1077300"/>
          </a:xfrm>
          <a:prstGeom prst="rect">
            <a:avLst/>
          </a:prstGeom>
          <a:solidFill>
            <a:srgbClr val="05295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Treatment</a:t>
            </a:r>
            <a:endParaRPr b="0" i="0" sz="1200" u="none" cap="none" strike="noStrike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descr="Image result for mri flat icon" id="109" name="Google Shape;109;gbcb58823ac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1600" y="2047818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doctor flat icon" id="110" name="Google Shape;110;gbcb58823ac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70878" y="2047818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bcb58823ac_0_0"/>
          <p:cNvSpPr/>
          <p:nvPr/>
        </p:nvSpPr>
        <p:spPr>
          <a:xfrm>
            <a:off x="3383480" y="2727018"/>
            <a:ext cx="1335900" cy="54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A36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gbcb58823ac_0_0"/>
          <p:cNvSpPr/>
          <p:nvPr/>
        </p:nvSpPr>
        <p:spPr>
          <a:xfrm>
            <a:off x="7472759" y="2687583"/>
            <a:ext cx="1335900" cy="54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A36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gbcb58823ac_0_0"/>
          <p:cNvSpPr txBox="1"/>
          <p:nvPr>
            <p:ph type="title"/>
          </p:nvPr>
        </p:nvSpPr>
        <p:spPr>
          <a:xfrm>
            <a:off x="366457" y="297626"/>
            <a:ext cx="11430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Arial"/>
              <a:buNone/>
            </a:pPr>
            <a:r>
              <a:rPr lang="en-US" sz="4400">
                <a:latin typeface="Roboto Medium"/>
                <a:ea typeface="Roboto Medium"/>
                <a:cs typeface="Roboto Medium"/>
                <a:sym typeface="Roboto Medium"/>
              </a:rPr>
              <a:t>An Improved </a:t>
            </a:r>
            <a:r>
              <a:rPr lang="en-US" sz="4400">
                <a:latin typeface="Roboto Medium"/>
                <a:ea typeface="Roboto Medium"/>
                <a:cs typeface="Roboto Medium"/>
                <a:sym typeface="Roboto Medium"/>
              </a:rPr>
              <a:t>Standard of Care</a:t>
            </a:r>
            <a:endParaRPr sz="4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4" name="Google Shape;114;gbcb58823ac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45015" y="6185239"/>
            <a:ext cx="2124339" cy="48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bcb58823ac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96000" y="6166385"/>
            <a:ext cx="2047067" cy="4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bcb58823ac_0_0"/>
          <p:cNvPicPr preferRelativeResize="0"/>
          <p:nvPr/>
        </p:nvPicPr>
        <p:blipFill rotWithShape="1">
          <a:blip r:embed="rId8">
            <a:alphaModFix/>
          </a:blip>
          <a:srcRect b="13040" l="67054" r="0" t="14631"/>
          <a:stretch/>
        </p:blipFill>
        <p:spPr>
          <a:xfrm>
            <a:off x="5070569" y="6104856"/>
            <a:ext cx="623482" cy="64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"/>
          <p:cNvSpPr/>
          <p:nvPr/>
        </p:nvSpPr>
        <p:spPr>
          <a:xfrm rot="-8105191">
            <a:off x="7973639" y="2549067"/>
            <a:ext cx="1135230" cy="3666538"/>
          </a:xfrm>
          <a:prstGeom prst="triangle">
            <a:avLst>
              <a:gd fmla="val 49616" name="adj"/>
            </a:avLst>
          </a:prstGeom>
          <a:solidFill>
            <a:srgbClr val="B6A368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69325">
            <a:off x="4338843" y="157842"/>
            <a:ext cx="4374578" cy="6684742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"/>
          <p:cNvSpPr txBox="1"/>
          <p:nvPr>
            <p:ph type="title"/>
          </p:nvPr>
        </p:nvSpPr>
        <p:spPr>
          <a:xfrm>
            <a:off x="366457" y="297626"/>
            <a:ext cx="11430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Arial"/>
              <a:buNone/>
            </a:pPr>
            <a:r>
              <a:rPr lang="en-US" sz="4400">
                <a:latin typeface="Roboto Medium"/>
                <a:ea typeface="Roboto Medium"/>
                <a:cs typeface="Roboto Medium"/>
                <a:sym typeface="Roboto Medium"/>
              </a:rPr>
              <a:t>Our Solution</a:t>
            </a:r>
            <a:endParaRPr sz="4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4" name="Google Shape;12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45015" y="6185239"/>
            <a:ext cx="2124339" cy="48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000" y="6166385"/>
            <a:ext cx="2047067" cy="4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"/>
          <p:cNvPicPr preferRelativeResize="0"/>
          <p:nvPr/>
        </p:nvPicPr>
        <p:blipFill rotWithShape="1">
          <a:blip r:embed="rId6">
            <a:alphaModFix/>
          </a:blip>
          <a:srcRect b="13038" l="67054" r="0" t="14634"/>
          <a:stretch/>
        </p:blipFill>
        <p:spPr>
          <a:xfrm>
            <a:off x="5070569" y="6104856"/>
            <a:ext cx="623483" cy="64592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"/>
          <p:cNvSpPr/>
          <p:nvPr/>
        </p:nvSpPr>
        <p:spPr>
          <a:xfrm>
            <a:off x="3730986" y="1705197"/>
            <a:ext cx="3489946" cy="4132379"/>
          </a:xfrm>
          <a:custGeom>
            <a:rect b="b" l="l" r="r" t="t"/>
            <a:pathLst>
              <a:path extrusionOk="0" h="4132379" w="4845538">
                <a:moveTo>
                  <a:pt x="0" y="0"/>
                </a:moveTo>
                <a:lnTo>
                  <a:pt x="4840958" y="856859"/>
                </a:lnTo>
                <a:lnTo>
                  <a:pt x="4840958" y="1364859"/>
                </a:lnTo>
                <a:lnTo>
                  <a:pt x="4845538" y="1364859"/>
                </a:lnTo>
                <a:lnTo>
                  <a:pt x="50300" y="4132379"/>
                </a:lnTo>
                <a:lnTo>
                  <a:pt x="50300" y="1364859"/>
                </a:lnTo>
                <a:lnTo>
                  <a:pt x="45720" y="1364859"/>
                </a:lnTo>
                <a:lnTo>
                  <a:pt x="45720" y="856859"/>
                </a:lnTo>
                <a:lnTo>
                  <a:pt x="0" y="856859"/>
                </a:lnTo>
                <a:close/>
              </a:path>
            </a:pathLst>
          </a:custGeom>
          <a:solidFill>
            <a:srgbClr val="B6A368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1337" y="1682693"/>
            <a:ext cx="3172940" cy="4132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186190" y="2208307"/>
            <a:ext cx="1845219" cy="1845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134" name="Google Shape;13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871" y="1793349"/>
            <a:ext cx="2617697" cy="256054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"/>
          <p:cNvSpPr/>
          <p:nvPr/>
        </p:nvSpPr>
        <p:spPr>
          <a:xfrm>
            <a:off x="366457" y="4353891"/>
            <a:ext cx="3280527" cy="1077171"/>
          </a:xfrm>
          <a:prstGeom prst="rect">
            <a:avLst/>
          </a:prstGeom>
          <a:solidFill>
            <a:srgbClr val="B6A36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(Quantitative)</a:t>
            </a:r>
            <a:endParaRPr b="0" i="0" sz="1200" u="none" cap="none" strike="noStrike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36" name="Google Shape;136;p2"/>
          <p:cNvSpPr/>
          <p:nvPr/>
        </p:nvSpPr>
        <p:spPr>
          <a:xfrm>
            <a:off x="4628690" y="3108011"/>
            <a:ext cx="2934619" cy="862874"/>
          </a:xfrm>
          <a:prstGeom prst="rect">
            <a:avLst/>
          </a:prstGeom>
          <a:solidFill>
            <a:srgbClr val="05295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Neuroimaging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(MRI, etc.)</a:t>
            </a:r>
            <a:endParaRPr b="0" i="0" sz="1050" u="none" cap="none" strike="noStrike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37" name="Google Shape;137;p2"/>
          <p:cNvSpPr/>
          <p:nvPr/>
        </p:nvSpPr>
        <p:spPr>
          <a:xfrm>
            <a:off x="8545017" y="4353891"/>
            <a:ext cx="3280527" cy="1077171"/>
          </a:xfrm>
          <a:prstGeom prst="rect">
            <a:avLst/>
          </a:prstGeom>
          <a:solidFill>
            <a:srgbClr val="05295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Treatment</a:t>
            </a:r>
            <a:endParaRPr b="0" i="0" sz="1200" u="none" cap="none" strike="noStrike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descr="Image result for mri flat icon" id="138" name="Google Shape;13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0200" y="1390560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doctor flat icon" id="139" name="Google Shape;139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70880" y="2140796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"/>
          <p:cNvSpPr txBox="1"/>
          <p:nvPr>
            <p:ph type="title"/>
          </p:nvPr>
        </p:nvSpPr>
        <p:spPr>
          <a:xfrm>
            <a:off x="366457" y="297626"/>
            <a:ext cx="11430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Arial"/>
              <a:buNone/>
            </a:pPr>
            <a:r>
              <a:rPr lang="en-US" sz="4400">
                <a:latin typeface="Roboto Medium"/>
                <a:ea typeface="Roboto Medium"/>
                <a:cs typeface="Roboto Medium"/>
                <a:sym typeface="Roboto Medium"/>
              </a:rPr>
              <a:t>The New Standard of Care</a:t>
            </a:r>
            <a:endParaRPr sz="4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1" name="Google Shape;141;p2"/>
          <p:cNvSpPr/>
          <p:nvPr/>
        </p:nvSpPr>
        <p:spPr>
          <a:xfrm>
            <a:off x="4181011" y="4617841"/>
            <a:ext cx="3829978" cy="54926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A36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45015" y="6185239"/>
            <a:ext cx="2124339" cy="48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96000" y="6166385"/>
            <a:ext cx="2047067" cy="48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"/>
          <p:cNvSpPr/>
          <p:nvPr/>
        </p:nvSpPr>
        <p:spPr>
          <a:xfrm>
            <a:off x="3979683" y="1237752"/>
            <a:ext cx="4232635" cy="3021097"/>
          </a:xfrm>
          <a:prstGeom prst="rect">
            <a:avLst/>
          </a:prstGeom>
          <a:noFill/>
          <a:ln cap="flat" cmpd="sng" w="25400">
            <a:solidFill>
              <a:srgbClr val="B6A36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3082615" y="1758624"/>
            <a:ext cx="1355503" cy="485160"/>
          </a:xfrm>
          <a:prstGeom prst="rect">
            <a:avLst/>
          </a:prstGeom>
          <a:solidFill>
            <a:srgbClr val="B6A368"/>
          </a:solidFill>
          <a:ln cap="flat" cmpd="sng" w="25400">
            <a:solidFill>
              <a:srgbClr val="05295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optional</a:t>
            </a:r>
            <a:endParaRPr/>
          </a:p>
        </p:txBody>
      </p:sp>
      <p:pic>
        <p:nvPicPr>
          <p:cNvPr id="146" name="Google Shape;146;p2"/>
          <p:cNvPicPr preferRelativeResize="0"/>
          <p:nvPr/>
        </p:nvPicPr>
        <p:blipFill rotWithShape="1">
          <a:blip r:embed="rId8">
            <a:alphaModFix/>
          </a:blip>
          <a:srcRect b="13038" l="67054" r="0" t="14634"/>
          <a:stretch/>
        </p:blipFill>
        <p:spPr>
          <a:xfrm>
            <a:off x="5070569" y="6104856"/>
            <a:ext cx="623483" cy="64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3"/>
          <p:cNvGrpSpPr/>
          <p:nvPr/>
        </p:nvGrpSpPr>
        <p:grpSpPr>
          <a:xfrm>
            <a:off x="1871494" y="1382236"/>
            <a:ext cx="8449012" cy="4585707"/>
            <a:chOff x="2220342" y="1382236"/>
            <a:chExt cx="8449012" cy="4585707"/>
          </a:xfrm>
        </p:grpSpPr>
        <p:sp>
          <p:nvSpPr>
            <p:cNvPr id="153" name="Google Shape;153;p3"/>
            <p:cNvSpPr/>
            <p:nvPr/>
          </p:nvSpPr>
          <p:spPr>
            <a:xfrm>
              <a:off x="6083646" y="1382236"/>
              <a:ext cx="4585708" cy="4585707"/>
            </a:xfrm>
            <a:prstGeom prst="ellipse">
              <a:avLst/>
            </a:prstGeom>
            <a:solidFill>
              <a:srgbClr val="05295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4" name="Google Shape;154;p3"/>
            <p:cNvGrpSpPr/>
            <p:nvPr/>
          </p:nvGrpSpPr>
          <p:grpSpPr>
            <a:xfrm>
              <a:off x="2220342" y="1488394"/>
              <a:ext cx="7957686" cy="4366989"/>
              <a:chOff x="-358544" y="376777"/>
              <a:chExt cx="11107460" cy="6095510"/>
            </a:xfrm>
          </p:grpSpPr>
          <p:sp>
            <p:nvSpPr>
              <p:cNvPr id="155" name="Google Shape;155;p3"/>
              <p:cNvSpPr/>
              <p:nvPr/>
            </p:nvSpPr>
            <p:spPr>
              <a:xfrm>
                <a:off x="5719716" y="1443087"/>
                <a:ext cx="5029200" cy="5029200"/>
              </a:xfrm>
              <a:prstGeom prst="ellipse">
                <a:avLst/>
              </a:prstGeom>
              <a:solidFill>
                <a:srgbClr val="0A52A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6405516" y="2699676"/>
                <a:ext cx="3657600" cy="3657600"/>
              </a:xfrm>
              <a:prstGeom prst="ellipse">
                <a:avLst/>
              </a:prstGeom>
              <a:solidFill>
                <a:srgbClr val="84B8F8"/>
              </a:solidFill>
              <a:ln cap="flat" cmpd="sng" w="25400">
                <a:solidFill>
                  <a:srgbClr val="31538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7045596" y="3779046"/>
                <a:ext cx="2377440" cy="2377440"/>
              </a:xfrm>
              <a:prstGeom prst="ellipse">
                <a:avLst/>
              </a:prstGeom>
              <a:solidFill>
                <a:srgbClr val="D9E2F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58" name="Google Shape;158;p3"/>
              <p:cNvCxnSpPr>
                <a:endCxn id="159" idx="3"/>
              </p:cNvCxnSpPr>
              <p:nvPr/>
            </p:nvCxnSpPr>
            <p:spPr>
              <a:xfrm rot="10800000">
                <a:off x="3229929" y="5665189"/>
                <a:ext cx="3981600" cy="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B6A368"/>
                </a:solidFill>
                <a:prstDash val="dash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160" name="Google Shape;160;p3"/>
              <p:cNvCxnSpPr>
                <a:endCxn id="161" idx="3"/>
              </p:cNvCxnSpPr>
              <p:nvPr/>
            </p:nvCxnSpPr>
            <p:spPr>
              <a:xfrm rot="10800000">
                <a:off x="3219088" y="1000493"/>
                <a:ext cx="2955600" cy="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B6A368"/>
                </a:solidFill>
                <a:prstDash val="dash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162" name="Google Shape;162;p3"/>
              <p:cNvCxnSpPr>
                <a:endCxn id="163" idx="3"/>
              </p:cNvCxnSpPr>
              <p:nvPr/>
            </p:nvCxnSpPr>
            <p:spPr>
              <a:xfrm rot="10800000">
                <a:off x="3219087" y="2546485"/>
                <a:ext cx="2955600" cy="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B6A368"/>
                </a:solidFill>
                <a:prstDash val="dash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164" name="Google Shape;164;p3"/>
              <p:cNvCxnSpPr>
                <a:endCxn id="165" idx="3"/>
              </p:cNvCxnSpPr>
              <p:nvPr/>
            </p:nvCxnSpPr>
            <p:spPr>
              <a:xfrm rot="10800000">
                <a:off x="3207147" y="4119196"/>
                <a:ext cx="3198300" cy="255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B6A368"/>
                </a:solidFill>
                <a:prstDash val="dash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66" name="Google Shape;166;p3"/>
              <p:cNvSpPr txBox="1"/>
              <p:nvPr/>
            </p:nvSpPr>
            <p:spPr>
              <a:xfrm>
                <a:off x="7628967" y="3807159"/>
                <a:ext cx="1206631" cy="9880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4000" u="none" cap="none" strike="noStrike">
                    <a:solidFill>
                      <a:schemeClr val="lt1"/>
                    </a:solidFill>
                    <a:latin typeface="Roboto Black"/>
                    <a:ea typeface="Roboto Black"/>
                    <a:cs typeface="Roboto Black"/>
                    <a:sym typeface="Roboto Black"/>
                  </a:rPr>
                  <a:t>10</a:t>
                </a:r>
                <a:endParaRPr b="0" i="0" sz="4400" u="none" cap="none" strike="noStrike">
                  <a:solidFill>
                    <a:schemeClr val="lt1"/>
                  </a:solidFill>
                  <a:latin typeface="Roboto Black"/>
                  <a:ea typeface="Roboto Black"/>
                  <a:cs typeface="Roboto Black"/>
                  <a:sym typeface="Roboto Black"/>
                </a:endParaRPr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-335762" y="5104839"/>
                <a:ext cx="3565691" cy="1120700"/>
              </a:xfrm>
              <a:prstGeom prst="rect">
                <a:avLst/>
              </a:prstGeom>
              <a:noFill/>
              <a:ln cap="flat" cmpd="sng" w="25400">
                <a:solidFill>
                  <a:srgbClr val="0529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800" u="none" cap="none" strike="noStrike">
                    <a:solidFill>
                      <a:schemeClr val="dk1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In production</a:t>
                </a:r>
                <a:endParaRPr/>
              </a:p>
            </p:txBody>
          </p:sp>
          <p:sp>
            <p:nvSpPr>
              <p:cNvPr id="161" name="Google Shape;161;p3"/>
              <p:cNvSpPr/>
              <p:nvPr/>
            </p:nvSpPr>
            <p:spPr>
              <a:xfrm>
                <a:off x="-346603" y="440143"/>
                <a:ext cx="3565691" cy="1120700"/>
              </a:xfrm>
              <a:prstGeom prst="rect">
                <a:avLst/>
              </a:prstGeom>
              <a:noFill/>
              <a:ln cap="flat" cmpd="sng" w="25400">
                <a:solidFill>
                  <a:srgbClr val="0529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800" u="none" cap="none" strike="noStrike">
                    <a:solidFill>
                      <a:schemeClr val="dk1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All helmets</a:t>
                </a:r>
                <a:endParaRPr/>
              </a:p>
            </p:txBody>
          </p:sp>
          <p:sp>
            <p:nvSpPr>
              <p:cNvPr id="163" name="Google Shape;163;p3"/>
              <p:cNvSpPr/>
              <p:nvPr/>
            </p:nvSpPr>
            <p:spPr>
              <a:xfrm>
                <a:off x="-346604" y="1986135"/>
                <a:ext cx="3565691" cy="1120700"/>
              </a:xfrm>
              <a:prstGeom prst="rect">
                <a:avLst/>
              </a:prstGeom>
              <a:noFill/>
              <a:ln cap="flat" cmpd="sng" w="25400">
                <a:solidFill>
                  <a:srgbClr val="0529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800" u="none" cap="none" strike="noStrike">
                    <a:solidFill>
                      <a:schemeClr val="dk1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Active military</a:t>
                </a:r>
                <a:endParaRPr/>
              </a:p>
            </p:txBody>
          </p:sp>
          <p:sp>
            <p:nvSpPr>
              <p:cNvPr id="165" name="Google Shape;165;p3"/>
              <p:cNvSpPr/>
              <p:nvPr/>
            </p:nvSpPr>
            <p:spPr>
              <a:xfrm>
                <a:off x="-358544" y="3558846"/>
                <a:ext cx="3565691" cy="1120700"/>
              </a:xfrm>
              <a:prstGeom prst="rect">
                <a:avLst/>
              </a:prstGeom>
              <a:noFill/>
              <a:ln cap="flat" cmpd="sng" w="25400">
                <a:solidFill>
                  <a:srgbClr val="0529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800" u="none" cap="none" strike="noStrike">
                    <a:solidFill>
                      <a:schemeClr val="dk1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Fort Benning</a:t>
                </a:r>
                <a:endParaRPr/>
              </a:p>
            </p:txBody>
          </p:sp>
          <p:sp>
            <p:nvSpPr>
              <p:cNvPr id="167" name="Google Shape;167;p3"/>
              <p:cNvSpPr txBox="1"/>
              <p:nvPr/>
            </p:nvSpPr>
            <p:spPr>
              <a:xfrm>
                <a:off x="7378245" y="2760146"/>
                <a:ext cx="1712139" cy="9880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4000" u="none" cap="none" strike="noStrike">
                    <a:solidFill>
                      <a:schemeClr val="lt1"/>
                    </a:solidFill>
                    <a:latin typeface="Roboto Black"/>
                    <a:ea typeface="Roboto Black"/>
                    <a:cs typeface="Roboto Black"/>
                    <a:sym typeface="Roboto Black"/>
                  </a:rPr>
                  <a:t>27K</a:t>
                </a:r>
                <a:endParaRPr b="0" i="0" sz="4400" u="none" cap="none" strike="noStrike">
                  <a:solidFill>
                    <a:schemeClr val="lt1"/>
                  </a:solidFill>
                  <a:latin typeface="Roboto Black"/>
                  <a:ea typeface="Roboto Black"/>
                  <a:cs typeface="Roboto Black"/>
                  <a:sym typeface="Roboto Black"/>
                </a:endParaRPr>
              </a:p>
            </p:txBody>
          </p:sp>
          <p:sp>
            <p:nvSpPr>
              <p:cNvPr id="168" name="Google Shape;168;p3"/>
              <p:cNvSpPr txBox="1"/>
              <p:nvPr/>
            </p:nvSpPr>
            <p:spPr>
              <a:xfrm>
                <a:off x="7261471" y="1604595"/>
                <a:ext cx="2044790" cy="9880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4000" u="none" cap="none" strike="noStrike">
                    <a:solidFill>
                      <a:schemeClr val="lt1"/>
                    </a:solidFill>
                    <a:latin typeface="Roboto Black"/>
                    <a:ea typeface="Roboto Black"/>
                    <a:cs typeface="Roboto Black"/>
                    <a:sym typeface="Roboto Black"/>
                  </a:rPr>
                  <a:t>1.5M</a:t>
                </a:r>
                <a:endParaRPr b="0" i="0" sz="3600" u="none" cap="none" strike="noStrike">
                  <a:solidFill>
                    <a:schemeClr val="lt1"/>
                  </a:solidFill>
                  <a:latin typeface="Roboto Black"/>
                  <a:ea typeface="Roboto Black"/>
                  <a:cs typeface="Roboto Black"/>
                  <a:sym typeface="Roboto Black"/>
                </a:endParaRPr>
              </a:p>
            </p:txBody>
          </p:sp>
          <p:sp>
            <p:nvSpPr>
              <p:cNvPr id="169" name="Google Shape;169;p3"/>
              <p:cNvSpPr txBox="1"/>
              <p:nvPr/>
            </p:nvSpPr>
            <p:spPr>
              <a:xfrm>
                <a:off x="7378244" y="376777"/>
                <a:ext cx="1712139" cy="9880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4000" u="none" cap="none" strike="noStrike">
                    <a:solidFill>
                      <a:schemeClr val="lt1"/>
                    </a:solidFill>
                    <a:latin typeface="Roboto Black"/>
                    <a:ea typeface="Roboto Black"/>
                    <a:cs typeface="Roboto Black"/>
                    <a:sym typeface="Roboto Black"/>
                  </a:rPr>
                  <a:t>15M</a:t>
                </a:r>
                <a:endParaRPr b="0" i="0" sz="3600" u="none" cap="none" strike="noStrike">
                  <a:solidFill>
                    <a:schemeClr val="lt1"/>
                  </a:solidFill>
                  <a:latin typeface="Roboto Black"/>
                  <a:ea typeface="Roboto Black"/>
                  <a:cs typeface="Roboto Black"/>
                  <a:sym typeface="Roboto Black"/>
                </a:endParaRPr>
              </a:p>
            </p:txBody>
          </p:sp>
        </p:grpSp>
      </p:grpSp>
      <p:pic>
        <p:nvPicPr>
          <p:cNvPr id="170" name="Google Shape;17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5015" y="6185239"/>
            <a:ext cx="2124339" cy="48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6166385"/>
            <a:ext cx="2047067" cy="48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"/>
          <p:cNvSpPr txBox="1"/>
          <p:nvPr>
            <p:ph type="title"/>
          </p:nvPr>
        </p:nvSpPr>
        <p:spPr>
          <a:xfrm>
            <a:off x="366457" y="297626"/>
            <a:ext cx="11430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Arial"/>
              <a:buNone/>
            </a:pPr>
            <a:r>
              <a:rPr lang="en-US" sz="4400">
                <a:latin typeface="Roboto Medium"/>
                <a:ea typeface="Roboto Medium"/>
                <a:cs typeface="Roboto Medium"/>
                <a:sym typeface="Roboto Medium"/>
              </a:rPr>
              <a:t>Reachable Market</a:t>
            </a:r>
            <a:endParaRPr sz="4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73" name="Google Shape;173;p3"/>
          <p:cNvPicPr preferRelativeResize="0"/>
          <p:nvPr/>
        </p:nvPicPr>
        <p:blipFill rotWithShape="1">
          <a:blip r:embed="rId5">
            <a:alphaModFix/>
          </a:blip>
          <a:srcRect b="13038" l="67054" r="0" t="14634"/>
          <a:stretch/>
        </p:blipFill>
        <p:spPr>
          <a:xfrm>
            <a:off x="5070569" y="6104856"/>
            <a:ext cx="623483" cy="64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bcc3ef9fc_0_116"/>
          <p:cNvSpPr txBox="1"/>
          <p:nvPr>
            <p:ph type="title"/>
          </p:nvPr>
        </p:nvSpPr>
        <p:spPr>
          <a:xfrm>
            <a:off x="3741750" y="2921550"/>
            <a:ext cx="4293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Technical Slides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ba48eb2633_0_1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Board</a:t>
            </a:r>
            <a:endParaRPr/>
          </a:p>
        </p:txBody>
      </p:sp>
      <p:pic>
        <p:nvPicPr>
          <p:cNvPr id="186" name="Google Shape;186;gba48eb2633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8275" y="140200"/>
            <a:ext cx="5159700" cy="671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bbcc3ef9fc_0_121"/>
          <p:cNvSpPr txBox="1"/>
          <p:nvPr>
            <p:ph idx="1" type="body"/>
          </p:nvPr>
        </p:nvSpPr>
        <p:spPr>
          <a:xfrm>
            <a:off x="381000" y="1215475"/>
            <a:ext cx="7137900" cy="45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Limited space</a:t>
            </a:r>
            <a:r>
              <a:rPr lang="en-US"/>
              <a:t> on helmet due to volumetric constraints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EEG electrodes placed mainly near occipital lobe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Unit should fit within 70mm x 70mm x 5mm (W x L x H)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2cm thick pads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Rigid PCB placed in rear (position 4)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Margin of 1cm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Max height of component housing ~5mm</a:t>
            </a:r>
            <a:endParaRPr/>
          </a:p>
        </p:txBody>
      </p:sp>
      <p:sp>
        <p:nvSpPr>
          <p:cNvPr id="193" name="Google Shape;193;gbbcc3ef9fc_0_121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Helmets</a:t>
            </a:r>
            <a:endParaRPr/>
          </a:p>
        </p:txBody>
      </p:sp>
      <p:pic>
        <p:nvPicPr>
          <p:cNvPr id="194" name="Google Shape;194;gbbcc3ef9fc_0_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2650" y="3523550"/>
            <a:ext cx="2896975" cy="265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bbcc3ef9fc_0_121"/>
          <p:cNvPicPr preferRelativeResize="0"/>
          <p:nvPr/>
        </p:nvPicPr>
        <p:blipFill rotWithShape="1">
          <a:blip r:embed="rId4">
            <a:alphaModFix/>
          </a:blip>
          <a:srcRect b="0" l="0" r="0" t="12425"/>
          <a:stretch/>
        </p:blipFill>
        <p:spPr>
          <a:xfrm>
            <a:off x="7381975" y="200725"/>
            <a:ext cx="3643400" cy="30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bbcc3ef9fc_0_121"/>
          <p:cNvSpPr txBox="1"/>
          <p:nvPr/>
        </p:nvSpPr>
        <p:spPr>
          <a:xfrm>
            <a:off x="10318125" y="3072425"/>
            <a:ext cx="2763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2016-03-09T16:46:53Z</dcterms:created>
  <dc:creator>Microsoft Office User</dc:creator>
</cp:coreProperties>
</file>